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65" r:id="rId4"/>
    <p:sldId id="289" r:id="rId5"/>
    <p:sldId id="290" r:id="rId6"/>
    <p:sldId id="291" r:id="rId7"/>
    <p:sldId id="292" r:id="rId8"/>
    <p:sldId id="257" r:id="rId9"/>
    <p:sldId id="256" r:id="rId10"/>
    <p:sldId id="258" r:id="rId11"/>
    <p:sldId id="260" r:id="rId12"/>
    <p:sldId id="262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9" autoAdjust="0"/>
    <p:restoredTop sz="94691"/>
  </p:normalViewPr>
  <p:slideViewPr>
    <p:cSldViewPr snapToGrid="0">
      <p:cViewPr varScale="1">
        <p:scale>
          <a:sx n="88" d="100"/>
          <a:sy n="88" d="100"/>
        </p:scale>
        <p:origin x="184" y="9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DED9B-0AFC-4647-9D37-858AB58FFB37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BB45C6-9B23-41E2-8785-9CF4FE0EB970}">
      <dgm:prSet/>
      <dgm:spPr/>
      <dgm:t>
        <a:bodyPr/>
        <a:lstStyle/>
        <a:p>
          <a:r>
            <a:rPr lang="es-ES_tradnl"/>
            <a:t>Cloud Security Architecture</a:t>
          </a:r>
          <a:endParaRPr lang="en-US"/>
        </a:p>
      </dgm:t>
    </dgm:pt>
    <dgm:pt modelId="{0FDCE424-51A1-40C3-AF6C-2AFA3F349301}" type="parTrans" cxnId="{FA814A4F-EDC1-4D94-AEE9-3F53F7C508A7}">
      <dgm:prSet/>
      <dgm:spPr/>
      <dgm:t>
        <a:bodyPr/>
        <a:lstStyle/>
        <a:p>
          <a:endParaRPr lang="en-US"/>
        </a:p>
      </dgm:t>
    </dgm:pt>
    <dgm:pt modelId="{5B899F63-85F6-431B-BAB6-E0E0ADE8DBAE}" type="sibTrans" cxnId="{FA814A4F-EDC1-4D94-AEE9-3F53F7C508A7}">
      <dgm:prSet/>
      <dgm:spPr/>
      <dgm:t>
        <a:bodyPr/>
        <a:lstStyle/>
        <a:p>
          <a:endParaRPr lang="en-US"/>
        </a:p>
      </dgm:t>
    </dgm:pt>
    <dgm:pt modelId="{34A5AA63-3177-413F-AFD1-9F5021D9CE42}">
      <dgm:prSet/>
      <dgm:spPr/>
      <dgm:t>
        <a:bodyPr/>
        <a:lstStyle/>
        <a:p>
          <a:r>
            <a:rPr lang="es-ES_tradnl"/>
            <a:t>Definición: Es el diseño y la implementación de medidas de seguridad específicas para proteger los entornos de computación en la nube.</a:t>
          </a:r>
          <a:endParaRPr lang="en-US"/>
        </a:p>
      </dgm:t>
    </dgm:pt>
    <dgm:pt modelId="{7C752008-13DD-4A6A-BF39-328D6966939B}" type="parTrans" cxnId="{97AB145D-7652-4F06-A2B6-B5FE0B688860}">
      <dgm:prSet/>
      <dgm:spPr/>
      <dgm:t>
        <a:bodyPr/>
        <a:lstStyle/>
        <a:p>
          <a:endParaRPr lang="en-US"/>
        </a:p>
      </dgm:t>
    </dgm:pt>
    <dgm:pt modelId="{DFFA2B80-A2C4-4D41-BBE8-D641BE9E467D}" type="sibTrans" cxnId="{97AB145D-7652-4F06-A2B6-B5FE0B688860}">
      <dgm:prSet/>
      <dgm:spPr/>
      <dgm:t>
        <a:bodyPr/>
        <a:lstStyle/>
        <a:p>
          <a:endParaRPr lang="en-US"/>
        </a:p>
      </dgm:t>
    </dgm:pt>
    <dgm:pt modelId="{E6F6659B-60AB-44B8-ABED-0AA4AAEA39CD}">
      <dgm:prSet/>
      <dgm:spPr/>
      <dgm:t>
        <a:bodyPr/>
        <a:lstStyle/>
        <a:p>
          <a:r>
            <a:rPr lang="es-ES_tradnl"/>
            <a:t>Ejemplo: Diseñar una arquitectura de seguridad que incluye controles de acceso, cifrado de datos y monitoreo continuo para una aplicación alojada en AWS.</a:t>
          </a:r>
          <a:endParaRPr lang="en-US"/>
        </a:p>
      </dgm:t>
    </dgm:pt>
    <dgm:pt modelId="{433E2F31-5EF0-44B7-AAA3-AD2FCE635AE6}" type="parTrans" cxnId="{BC6DAD2A-6CD8-4733-9EE8-D2E30B6AA010}">
      <dgm:prSet/>
      <dgm:spPr/>
      <dgm:t>
        <a:bodyPr/>
        <a:lstStyle/>
        <a:p>
          <a:endParaRPr lang="en-US"/>
        </a:p>
      </dgm:t>
    </dgm:pt>
    <dgm:pt modelId="{83F124BA-7FFD-41D1-95EA-3E7256976764}" type="sibTrans" cxnId="{BC6DAD2A-6CD8-4733-9EE8-D2E30B6AA010}">
      <dgm:prSet/>
      <dgm:spPr/>
      <dgm:t>
        <a:bodyPr/>
        <a:lstStyle/>
        <a:p>
          <a:endParaRPr lang="en-US"/>
        </a:p>
      </dgm:t>
    </dgm:pt>
    <dgm:pt modelId="{77A7BD3F-4B50-4BB1-9709-176158733F51}">
      <dgm:prSet/>
      <dgm:spPr/>
      <dgm:t>
        <a:bodyPr/>
        <a:lstStyle/>
        <a:p>
          <a:r>
            <a:rPr lang="es-ES_tradnl"/>
            <a:t>Cloud Guidelines</a:t>
          </a:r>
          <a:endParaRPr lang="en-US"/>
        </a:p>
      </dgm:t>
    </dgm:pt>
    <dgm:pt modelId="{E18437F0-9CB7-4426-B8E0-3704C93E4E8F}" type="parTrans" cxnId="{4247591C-F67B-4F85-B189-868C779F1969}">
      <dgm:prSet/>
      <dgm:spPr/>
      <dgm:t>
        <a:bodyPr/>
        <a:lstStyle/>
        <a:p>
          <a:endParaRPr lang="en-US"/>
        </a:p>
      </dgm:t>
    </dgm:pt>
    <dgm:pt modelId="{82598227-41F8-458E-AFE1-B3AAFF3CD828}" type="sibTrans" cxnId="{4247591C-F67B-4F85-B189-868C779F1969}">
      <dgm:prSet/>
      <dgm:spPr/>
      <dgm:t>
        <a:bodyPr/>
        <a:lstStyle/>
        <a:p>
          <a:endParaRPr lang="en-US"/>
        </a:p>
      </dgm:t>
    </dgm:pt>
    <dgm:pt modelId="{CFFCF531-A093-43D1-B79B-17C62383724A}">
      <dgm:prSet/>
      <dgm:spPr/>
      <dgm:t>
        <a:bodyPr/>
        <a:lstStyle/>
        <a:p>
          <a:r>
            <a:rPr lang="es-ES_tradnl"/>
            <a:t>Definición: Son recomendaciones y mejores prácticas para implementar y gestionar la seguridad en entornos de computación en la nube.</a:t>
          </a:r>
          <a:endParaRPr lang="en-US"/>
        </a:p>
      </dgm:t>
    </dgm:pt>
    <dgm:pt modelId="{AABB35D1-4B03-48FC-B48B-48C2BA26C446}" type="parTrans" cxnId="{B1C72FEC-7EFF-43BD-8754-1E90B7F25D44}">
      <dgm:prSet/>
      <dgm:spPr/>
      <dgm:t>
        <a:bodyPr/>
        <a:lstStyle/>
        <a:p>
          <a:endParaRPr lang="en-US"/>
        </a:p>
      </dgm:t>
    </dgm:pt>
    <dgm:pt modelId="{511BA00C-1E96-48C0-8B42-41C45FFCDC6B}" type="sibTrans" cxnId="{B1C72FEC-7EFF-43BD-8754-1E90B7F25D44}">
      <dgm:prSet/>
      <dgm:spPr/>
      <dgm:t>
        <a:bodyPr/>
        <a:lstStyle/>
        <a:p>
          <a:endParaRPr lang="en-US"/>
        </a:p>
      </dgm:t>
    </dgm:pt>
    <dgm:pt modelId="{B82A373A-4C57-435A-B0E6-D241A2BAC342}">
      <dgm:prSet/>
      <dgm:spPr/>
      <dgm:t>
        <a:bodyPr/>
        <a:lstStyle/>
        <a:p>
          <a:r>
            <a:rPr lang="es-ES_tradnl"/>
            <a:t>Ejemplo: Proporcionar un conjunto de pautas que indique cómo gestionar las credenciales de acceso en la nube, asegurando que sean almacenadas de manera segura.</a:t>
          </a:r>
          <a:endParaRPr lang="en-US"/>
        </a:p>
      </dgm:t>
    </dgm:pt>
    <dgm:pt modelId="{575987C4-518D-4336-9A8E-8F5F20B43956}" type="parTrans" cxnId="{64834170-6CFC-46D0-BA4F-43C3F78154E1}">
      <dgm:prSet/>
      <dgm:spPr/>
      <dgm:t>
        <a:bodyPr/>
        <a:lstStyle/>
        <a:p>
          <a:endParaRPr lang="en-US"/>
        </a:p>
      </dgm:t>
    </dgm:pt>
    <dgm:pt modelId="{CF1D3EA9-6AEB-4307-8873-BF3570F3EE70}" type="sibTrans" cxnId="{64834170-6CFC-46D0-BA4F-43C3F78154E1}">
      <dgm:prSet/>
      <dgm:spPr/>
      <dgm:t>
        <a:bodyPr/>
        <a:lstStyle/>
        <a:p>
          <a:endParaRPr lang="en-US"/>
        </a:p>
      </dgm:t>
    </dgm:pt>
    <dgm:pt modelId="{B93E56B1-E629-7F46-A27B-DD3DB5E1FC05}" type="pres">
      <dgm:prSet presAssocID="{B2CDED9B-0AFC-4647-9D37-858AB58FFB37}" presName="linear" presStyleCnt="0">
        <dgm:presLayoutVars>
          <dgm:animLvl val="lvl"/>
          <dgm:resizeHandles val="exact"/>
        </dgm:presLayoutVars>
      </dgm:prSet>
      <dgm:spPr/>
    </dgm:pt>
    <dgm:pt modelId="{65131247-6F69-C74D-909F-EF2EBFB3917B}" type="pres">
      <dgm:prSet presAssocID="{F9BB45C6-9B23-41E2-8785-9CF4FE0EB9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8AF824-522C-FE40-8B83-7456FFF61502}" type="pres">
      <dgm:prSet presAssocID="{5B899F63-85F6-431B-BAB6-E0E0ADE8DBAE}" presName="spacer" presStyleCnt="0"/>
      <dgm:spPr/>
    </dgm:pt>
    <dgm:pt modelId="{DAE682DA-5DF9-C643-8318-9456E4B722F5}" type="pres">
      <dgm:prSet presAssocID="{34A5AA63-3177-413F-AFD1-9F5021D9CE4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9235800-ECA1-A843-BFE5-66A75DB54F29}" type="pres">
      <dgm:prSet presAssocID="{DFFA2B80-A2C4-4D41-BBE8-D641BE9E467D}" presName="spacer" presStyleCnt="0"/>
      <dgm:spPr/>
    </dgm:pt>
    <dgm:pt modelId="{7CA9AEB7-2BE9-8C4C-BE3D-6DE214D7DC97}" type="pres">
      <dgm:prSet presAssocID="{E6F6659B-60AB-44B8-ABED-0AA4AAEA39C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0A3486F-214C-D84A-81C2-F0790BD5A586}" type="pres">
      <dgm:prSet presAssocID="{83F124BA-7FFD-41D1-95EA-3E7256976764}" presName="spacer" presStyleCnt="0"/>
      <dgm:spPr/>
    </dgm:pt>
    <dgm:pt modelId="{74EC3CDF-6D0E-A14E-BADA-8A0D3454B4D3}" type="pres">
      <dgm:prSet presAssocID="{77A7BD3F-4B50-4BB1-9709-176158733F5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E7F8F7B-FBC3-3B47-8696-1F9E9FDC3EEB}" type="pres">
      <dgm:prSet presAssocID="{82598227-41F8-458E-AFE1-B3AAFF3CD828}" presName="spacer" presStyleCnt="0"/>
      <dgm:spPr/>
    </dgm:pt>
    <dgm:pt modelId="{C04CA818-340F-3C42-8620-2F746BFE9195}" type="pres">
      <dgm:prSet presAssocID="{CFFCF531-A093-43D1-B79B-17C62383724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D1CB8FF-1698-704F-AAA4-D60AE5537B78}" type="pres">
      <dgm:prSet presAssocID="{511BA00C-1E96-48C0-8B42-41C45FFCDC6B}" presName="spacer" presStyleCnt="0"/>
      <dgm:spPr/>
    </dgm:pt>
    <dgm:pt modelId="{7FC62221-DEAB-BB43-B9FE-499032412403}" type="pres">
      <dgm:prSet presAssocID="{B82A373A-4C57-435A-B0E6-D241A2BAC34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DFF4002-4CB4-B54D-A0FF-C8A441BE9C80}" type="presOf" srcId="{77A7BD3F-4B50-4BB1-9709-176158733F51}" destId="{74EC3CDF-6D0E-A14E-BADA-8A0D3454B4D3}" srcOrd="0" destOrd="0" presId="urn:microsoft.com/office/officeart/2005/8/layout/vList2"/>
    <dgm:cxn modelId="{0C340C0D-51F6-004C-AB47-B1689ABF8AA0}" type="presOf" srcId="{E6F6659B-60AB-44B8-ABED-0AA4AAEA39CD}" destId="{7CA9AEB7-2BE9-8C4C-BE3D-6DE214D7DC97}" srcOrd="0" destOrd="0" presId="urn:microsoft.com/office/officeart/2005/8/layout/vList2"/>
    <dgm:cxn modelId="{4247591C-F67B-4F85-B189-868C779F1969}" srcId="{B2CDED9B-0AFC-4647-9D37-858AB58FFB37}" destId="{77A7BD3F-4B50-4BB1-9709-176158733F51}" srcOrd="3" destOrd="0" parTransId="{E18437F0-9CB7-4426-B8E0-3704C93E4E8F}" sibTransId="{82598227-41F8-458E-AFE1-B3AAFF3CD828}"/>
    <dgm:cxn modelId="{BC6DAD2A-6CD8-4733-9EE8-D2E30B6AA010}" srcId="{B2CDED9B-0AFC-4647-9D37-858AB58FFB37}" destId="{E6F6659B-60AB-44B8-ABED-0AA4AAEA39CD}" srcOrd="2" destOrd="0" parTransId="{433E2F31-5EF0-44B7-AAA3-AD2FCE635AE6}" sibTransId="{83F124BA-7FFD-41D1-95EA-3E7256976764}"/>
    <dgm:cxn modelId="{FA814A4F-EDC1-4D94-AEE9-3F53F7C508A7}" srcId="{B2CDED9B-0AFC-4647-9D37-858AB58FFB37}" destId="{F9BB45C6-9B23-41E2-8785-9CF4FE0EB970}" srcOrd="0" destOrd="0" parTransId="{0FDCE424-51A1-40C3-AF6C-2AFA3F349301}" sibTransId="{5B899F63-85F6-431B-BAB6-E0E0ADE8DBAE}"/>
    <dgm:cxn modelId="{97AB145D-7652-4F06-A2B6-B5FE0B688860}" srcId="{B2CDED9B-0AFC-4647-9D37-858AB58FFB37}" destId="{34A5AA63-3177-413F-AFD1-9F5021D9CE42}" srcOrd="1" destOrd="0" parTransId="{7C752008-13DD-4A6A-BF39-328D6966939B}" sibTransId="{DFFA2B80-A2C4-4D41-BBE8-D641BE9E467D}"/>
    <dgm:cxn modelId="{64834170-6CFC-46D0-BA4F-43C3F78154E1}" srcId="{B2CDED9B-0AFC-4647-9D37-858AB58FFB37}" destId="{B82A373A-4C57-435A-B0E6-D241A2BAC342}" srcOrd="5" destOrd="0" parTransId="{575987C4-518D-4336-9A8E-8F5F20B43956}" sibTransId="{CF1D3EA9-6AEB-4307-8873-BF3570F3EE70}"/>
    <dgm:cxn modelId="{C0E17888-DF29-E144-B568-5614030C6FCB}" type="presOf" srcId="{B82A373A-4C57-435A-B0E6-D241A2BAC342}" destId="{7FC62221-DEAB-BB43-B9FE-499032412403}" srcOrd="0" destOrd="0" presId="urn:microsoft.com/office/officeart/2005/8/layout/vList2"/>
    <dgm:cxn modelId="{682002AB-C674-2F40-8D8D-00E76D49C910}" type="presOf" srcId="{B2CDED9B-0AFC-4647-9D37-858AB58FFB37}" destId="{B93E56B1-E629-7F46-A27B-DD3DB5E1FC05}" srcOrd="0" destOrd="0" presId="urn:microsoft.com/office/officeart/2005/8/layout/vList2"/>
    <dgm:cxn modelId="{F99C15D4-6DD5-CC42-8231-FF42769A7940}" type="presOf" srcId="{34A5AA63-3177-413F-AFD1-9F5021D9CE42}" destId="{DAE682DA-5DF9-C643-8318-9456E4B722F5}" srcOrd="0" destOrd="0" presId="urn:microsoft.com/office/officeart/2005/8/layout/vList2"/>
    <dgm:cxn modelId="{B62E1DE7-2134-4F4E-B83E-DB66E2C67DBA}" type="presOf" srcId="{F9BB45C6-9B23-41E2-8785-9CF4FE0EB970}" destId="{65131247-6F69-C74D-909F-EF2EBFB3917B}" srcOrd="0" destOrd="0" presId="urn:microsoft.com/office/officeart/2005/8/layout/vList2"/>
    <dgm:cxn modelId="{B1C72FEC-7EFF-43BD-8754-1E90B7F25D44}" srcId="{B2CDED9B-0AFC-4647-9D37-858AB58FFB37}" destId="{CFFCF531-A093-43D1-B79B-17C62383724A}" srcOrd="4" destOrd="0" parTransId="{AABB35D1-4B03-48FC-B48B-48C2BA26C446}" sibTransId="{511BA00C-1E96-48C0-8B42-41C45FFCDC6B}"/>
    <dgm:cxn modelId="{55C901FD-83AC-FE41-A3DD-A29CA5075AC7}" type="presOf" srcId="{CFFCF531-A093-43D1-B79B-17C62383724A}" destId="{C04CA818-340F-3C42-8620-2F746BFE9195}" srcOrd="0" destOrd="0" presId="urn:microsoft.com/office/officeart/2005/8/layout/vList2"/>
    <dgm:cxn modelId="{46D1463C-0F3B-5E46-A549-F0DC9EA51913}" type="presParOf" srcId="{B93E56B1-E629-7F46-A27B-DD3DB5E1FC05}" destId="{65131247-6F69-C74D-909F-EF2EBFB3917B}" srcOrd="0" destOrd="0" presId="urn:microsoft.com/office/officeart/2005/8/layout/vList2"/>
    <dgm:cxn modelId="{8AE3975E-5B78-5740-B861-796B92274DF7}" type="presParOf" srcId="{B93E56B1-E629-7F46-A27B-DD3DB5E1FC05}" destId="{308AF824-522C-FE40-8B83-7456FFF61502}" srcOrd="1" destOrd="0" presId="urn:microsoft.com/office/officeart/2005/8/layout/vList2"/>
    <dgm:cxn modelId="{C3B3AB9E-8824-9642-9B1F-B5A24069D14E}" type="presParOf" srcId="{B93E56B1-E629-7F46-A27B-DD3DB5E1FC05}" destId="{DAE682DA-5DF9-C643-8318-9456E4B722F5}" srcOrd="2" destOrd="0" presId="urn:microsoft.com/office/officeart/2005/8/layout/vList2"/>
    <dgm:cxn modelId="{30080346-DC3E-AF47-BA20-FF04F9E2306C}" type="presParOf" srcId="{B93E56B1-E629-7F46-A27B-DD3DB5E1FC05}" destId="{69235800-ECA1-A843-BFE5-66A75DB54F29}" srcOrd="3" destOrd="0" presId="urn:microsoft.com/office/officeart/2005/8/layout/vList2"/>
    <dgm:cxn modelId="{9B33D69D-FD10-6F41-B6ED-5F0AA197A7AE}" type="presParOf" srcId="{B93E56B1-E629-7F46-A27B-DD3DB5E1FC05}" destId="{7CA9AEB7-2BE9-8C4C-BE3D-6DE214D7DC97}" srcOrd="4" destOrd="0" presId="urn:microsoft.com/office/officeart/2005/8/layout/vList2"/>
    <dgm:cxn modelId="{E645E6E8-9ACC-FC4A-92D7-7BB0ECCB6BCA}" type="presParOf" srcId="{B93E56B1-E629-7F46-A27B-DD3DB5E1FC05}" destId="{90A3486F-214C-D84A-81C2-F0790BD5A586}" srcOrd="5" destOrd="0" presId="urn:microsoft.com/office/officeart/2005/8/layout/vList2"/>
    <dgm:cxn modelId="{32C252C4-2702-CA4B-BCE7-35010AA64AC8}" type="presParOf" srcId="{B93E56B1-E629-7F46-A27B-DD3DB5E1FC05}" destId="{74EC3CDF-6D0E-A14E-BADA-8A0D3454B4D3}" srcOrd="6" destOrd="0" presId="urn:microsoft.com/office/officeart/2005/8/layout/vList2"/>
    <dgm:cxn modelId="{F63DCB9F-6B13-504E-ABED-46794FDB3A44}" type="presParOf" srcId="{B93E56B1-E629-7F46-A27B-DD3DB5E1FC05}" destId="{CE7F8F7B-FBC3-3B47-8696-1F9E9FDC3EEB}" srcOrd="7" destOrd="0" presId="urn:microsoft.com/office/officeart/2005/8/layout/vList2"/>
    <dgm:cxn modelId="{701103A5-75F0-314F-A647-1569185D1E00}" type="presParOf" srcId="{B93E56B1-E629-7F46-A27B-DD3DB5E1FC05}" destId="{C04CA818-340F-3C42-8620-2F746BFE9195}" srcOrd="8" destOrd="0" presId="urn:microsoft.com/office/officeart/2005/8/layout/vList2"/>
    <dgm:cxn modelId="{A7F6494F-208B-8E45-8AF8-02D9746232DB}" type="presParOf" srcId="{B93E56B1-E629-7F46-A27B-DD3DB5E1FC05}" destId="{0D1CB8FF-1698-704F-AAA4-D60AE5537B78}" srcOrd="9" destOrd="0" presId="urn:microsoft.com/office/officeart/2005/8/layout/vList2"/>
    <dgm:cxn modelId="{15F77D87-CB93-5046-828A-EC0867973AAF}" type="presParOf" srcId="{B93E56B1-E629-7F46-A27B-DD3DB5E1FC05}" destId="{7FC62221-DEAB-BB43-B9FE-49903241240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87EF5-17EE-4A26-914F-D61F0C788CD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18C688-E08E-4426-B811-2F1735EA9F7D}">
      <dgm:prSet/>
      <dgm:spPr/>
      <dgm:t>
        <a:bodyPr/>
        <a:lstStyle/>
        <a:p>
          <a:r>
            <a:rPr lang="es-ES_tradnl"/>
            <a:t>Bring Your Own Device (BYOD)</a:t>
          </a:r>
          <a:endParaRPr lang="en-US"/>
        </a:p>
      </dgm:t>
    </dgm:pt>
    <dgm:pt modelId="{27325DCA-54F7-427B-8BDF-45A6D0E4DC53}" type="parTrans" cxnId="{3A092864-214F-4C27-9E6D-8A9D901AC688}">
      <dgm:prSet/>
      <dgm:spPr/>
      <dgm:t>
        <a:bodyPr/>
        <a:lstStyle/>
        <a:p>
          <a:endParaRPr lang="en-US"/>
        </a:p>
      </dgm:t>
    </dgm:pt>
    <dgm:pt modelId="{CB3A64C9-DD19-4E0D-9FDA-8EE129E11D70}" type="sibTrans" cxnId="{3A092864-214F-4C27-9E6D-8A9D901AC688}">
      <dgm:prSet/>
      <dgm:spPr/>
      <dgm:t>
        <a:bodyPr/>
        <a:lstStyle/>
        <a:p>
          <a:endParaRPr lang="en-US"/>
        </a:p>
      </dgm:t>
    </dgm:pt>
    <dgm:pt modelId="{BE430EA4-477A-4D0A-83EB-33FF728D3C21}">
      <dgm:prSet/>
      <dgm:spPr/>
      <dgm:t>
        <a:bodyPr/>
        <a:lstStyle/>
        <a:p>
          <a:r>
            <a:rPr lang="es-ES_tradnl"/>
            <a:t>Definición: Es una política que permite a los empleados utilizar sus dispositivos personales para acceder a datos y aplicaciones de la empresa.</a:t>
          </a:r>
          <a:endParaRPr lang="en-US"/>
        </a:p>
      </dgm:t>
    </dgm:pt>
    <dgm:pt modelId="{037F6C17-9458-4785-998E-72C29E41676C}" type="parTrans" cxnId="{7D5F22B1-96A1-4FA9-A6B6-1888CA856C1F}">
      <dgm:prSet/>
      <dgm:spPr/>
      <dgm:t>
        <a:bodyPr/>
        <a:lstStyle/>
        <a:p>
          <a:endParaRPr lang="en-US"/>
        </a:p>
      </dgm:t>
    </dgm:pt>
    <dgm:pt modelId="{9D36D657-829A-4E8D-A1A6-D8708D325D49}" type="sibTrans" cxnId="{7D5F22B1-96A1-4FA9-A6B6-1888CA856C1F}">
      <dgm:prSet/>
      <dgm:spPr/>
      <dgm:t>
        <a:bodyPr/>
        <a:lstStyle/>
        <a:p>
          <a:endParaRPr lang="en-US"/>
        </a:p>
      </dgm:t>
    </dgm:pt>
    <dgm:pt modelId="{27101DB3-02A8-4114-A1A7-2C2EE28C2525}">
      <dgm:prSet/>
      <dgm:spPr/>
      <dgm:t>
        <a:bodyPr/>
        <a:lstStyle/>
        <a:p>
          <a:r>
            <a:rPr lang="es-ES_tradnl"/>
            <a:t>Ejemplo: Una empresa permite que sus empleados usen sus teléfonos inteligentes personales para acceder a correos electrónicos corporativos, siempre y cuando se instale una aplicación de seguridad.</a:t>
          </a:r>
          <a:endParaRPr lang="en-US"/>
        </a:p>
      </dgm:t>
    </dgm:pt>
    <dgm:pt modelId="{5D77BFC9-C489-414F-BAA9-261280306350}" type="parTrans" cxnId="{6199E1C2-F4A5-4FA7-B1E3-C8129E213691}">
      <dgm:prSet/>
      <dgm:spPr/>
      <dgm:t>
        <a:bodyPr/>
        <a:lstStyle/>
        <a:p>
          <a:endParaRPr lang="en-US"/>
        </a:p>
      </dgm:t>
    </dgm:pt>
    <dgm:pt modelId="{AFE58DCF-C364-4D4E-BA31-BF83CFD2D0BB}" type="sibTrans" cxnId="{6199E1C2-F4A5-4FA7-B1E3-C8129E213691}">
      <dgm:prSet/>
      <dgm:spPr/>
      <dgm:t>
        <a:bodyPr/>
        <a:lstStyle/>
        <a:p>
          <a:endParaRPr lang="en-US"/>
        </a:p>
      </dgm:t>
    </dgm:pt>
    <dgm:pt modelId="{72B0F534-081C-4FEC-9D88-50D0920BF709}">
      <dgm:prSet/>
      <dgm:spPr/>
      <dgm:t>
        <a:bodyPr/>
        <a:lstStyle/>
        <a:p>
          <a:r>
            <a:rPr lang="es-ES_tradnl" dirty="0"/>
            <a:t>Mobile </a:t>
          </a:r>
          <a:r>
            <a:rPr lang="es-ES_tradnl" dirty="0" err="1"/>
            <a:t>Policy</a:t>
          </a:r>
          <a:endParaRPr lang="en-US" dirty="0"/>
        </a:p>
      </dgm:t>
    </dgm:pt>
    <dgm:pt modelId="{517EAF15-E7D6-431A-83E5-E9FB47675500}" type="parTrans" cxnId="{303A3F64-F493-49CB-B78A-98532A2B0004}">
      <dgm:prSet/>
      <dgm:spPr/>
      <dgm:t>
        <a:bodyPr/>
        <a:lstStyle/>
        <a:p>
          <a:endParaRPr lang="en-US"/>
        </a:p>
      </dgm:t>
    </dgm:pt>
    <dgm:pt modelId="{74B06FB7-7CA9-4E74-9F73-84FB8191C23F}" type="sibTrans" cxnId="{303A3F64-F493-49CB-B78A-98532A2B0004}">
      <dgm:prSet/>
      <dgm:spPr/>
      <dgm:t>
        <a:bodyPr/>
        <a:lstStyle/>
        <a:p>
          <a:endParaRPr lang="en-US"/>
        </a:p>
      </dgm:t>
    </dgm:pt>
    <dgm:pt modelId="{68BBFD21-45B9-4752-AB9D-7F5ABF7558E5}">
      <dgm:prSet/>
      <dgm:spPr/>
      <dgm:t>
        <a:bodyPr/>
        <a:lstStyle/>
        <a:p>
          <a:r>
            <a:rPr lang="es-ES_tradnl"/>
            <a:t>Definición: Son directrices que establecen cómo los dispositivos móviles pueden ser utilizados y gestionados dentro de la organización, incluyendo aspectos de seguridad.</a:t>
          </a:r>
          <a:endParaRPr lang="en-US"/>
        </a:p>
      </dgm:t>
    </dgm:pt>
    <dgm:pt modelId="{0D5CBF0C-B6A8-4256-BC34-69BC81561CCA}" type="parTrans" cxnId="{3A4977F8-B43C-407D-9099-0318FAEF4DA9}">
      <dgm:prSet/>
      <dgm:spPr/>
      <dgm:t>
        <a:bodyPr/>
        <a:lstStyle/>
        <a:p>
          <a:endParaRPr lang="en-US"/>
        </a:p>
      </dgm:t>
    </dgm:pt>
    <dgm:pt modelId="{EF81A4F2-4EFE-4FB3-B7F3-841D190610AA}" type="sibTrans" cxnId="{3A4977F8-B43C-407D-9099-0318FAEF4DA9}">
      <dgm:prSet/>
      <dgm:spPr/>
      <dgm:t>
        <a:bodyPr/>
        <a:lstStyle/>
        <a:p>
          <a:endParaRPr lang="en-US"/>
        </a:p>
      </dgm:t>
    </dgm:pt>
    <dgm:pt modelId="{55467A77-D10F-4696-A8A3-B2D677C68E18}">
      <dgm:prSet/>
      <dgm:spPr/>
      <dgm:t>
        <a:bodyPr/>
        <a:lstStyle/>
        <a:p>
          <a:r>
            <a:rPr lang="es-ES_tradnl"/>
            <a:t>Ejemplo: Un documento de política que exige que todos los dispositivos móviles utilizados para acceder a datos corporativos tengan un software de antivirus actualizado.</a:t>
          </a:r>
          <a:endParaRPr lang="en-US"/>
        </a:p>
      </dgm:t>
    </dgm:pt>
    <dgm:pt modelId="{C7B464E5-0A13-4825-BDF5-0830AA94540B}" type="parTrans" cxnId="{68EE02D7-6AD8-4D03-8207-0CB18515711F}">
      <dgm:prSet/>
      <dgm:spPr/>
      <dgm:t>
        <a:bodyPr/>
        <a:lstStyle/>
        <a:p>
          <a:endParaRPr lang="en-US"/>
        </a:p>
      </dgm:t>
    </dgm:pt>
    <dgm:pt modelId="{6038CCF2-8A6F-4172-B33C-E714954FDD2E}" type="sibTrans" cxnId="{68EE02D7-6AD8-4D03-8207-0CB18515711F}">
      <dgm:prSet/>
      <dgm:spPr/>
      <dgm:t>
        <a:bodyPr/>
        <a:lstStyle/>
        <a:p>
          <a:endParaRPr lang="en-US"/>
        </a:p>
      </dgm:t>
    </dgm:pt>
    <dgm:pt modelId="{A9120783-48C2-FD45-820D-9A21B55B1A25}" type="pres">
      <dgm:prSet presAssocID="{DF487EF5-17EE-4A26-914F-D61F0C788CD4}" presName="vert0" presStyleCnt="0">
        <dgm:presLayoutVars>
          <dgm:dir/>
          <dgm:animOne val="branch"/>
          <dgm:animLvl val="lvl"/>
        </dgm:presLayoutVars>
      </dgm:prSet>
      <dgm:spPr/>
    </dgm:pt>
    <dgm:pt modelId="{53459EFC-672C-2E46-9DA6-0F9CAC623952}" type="pres">
      <dgm:prSet presAssocID="{EB18C688-E08E-4426-B811-2F1735EA9F7D}" presName="thickLine" presStyleLbl="alignNode1" presStyleIdx="0" presStyleCnt="6"/>
      <dgm:spPr/>
    </dgm:pt>
    <dgm:pt modelId="{E75095FE-B654-E744-AABF-E2F6CFAD67DF}" type="pres">
      <dgm:prSet presAssocID="{EB18C688-E08E-4426-B811-2F1735EA9F7D}" presName="horz1" presStyleCnt="0"/>
      <dgm:spPr/>
    </dgm:pt>
    <dgm:pt modelId="{B5DB9107-B1FA-4B47-B14B-6D9B6DA764EC}" type="pres">
      <dgm:prSet presAssocID="{EB18C688-E08E-4426-B811-2F1735EA9F7D}" presName="tx1" presStyleLbl="revTx" presStyleIdx="0" presStyleCnt="6"/>
      <dgm:spPr/>
    </dgm:pt>
    <dgm:pt modelId="{82820E45-25E8-5A4D-88BB-1152CAAB8B18}" type="pres">
      <dgm:prSet presAssocID="{EB18C688-E08E-4426-B811-2F1735EA9F7D}" presName="vert1" presStyleCnt="0"/>
      <dgm:spPr/>
    </dgm:pt>
    <dgm:pt modelId="{48756354-304A-D34C-A8E8-24CFF97E79B8}" type="pres">
      <dgm:prSet presAssocID="{BE430EA4-477A-4D0A-83EB-33FF728D3C21}" presName="thickLine" presStyleLbl="alignNode1" presStyleIdx="1" presStyleCnt="6"/>
      <dgm:spPr/>
    </dgm:pt>
    <dgm:pt modelId="{4497F0C9-75F7-B046-8034-65D522E68D99}" type="pres">
      <dgm:prSet presAssocID="{BE430EA4-477A-4D0A-83EB-33FF728D3C21}" presName="horz1" presStyleCnt="0"/>
      <dgm:spPr/>
    </dgm:pt>
    <dgm:pt modelId="{8310B1A3-0E3A-B64B-9A49-F16E596FE0E9}" type="pres">
      <dgm:prSet presAssocID="{BE430EA4-477A-4D0A-83EB-33FF728D3C21}" presName="tx1" presStyleLbl="revTx" presStyleIdx="1" presStyleCnt="6"/>
      <dgm:spPr/>
    </dgm:pt>
    <dgm:pt modelId="{1B354DE5-E7C0-F54D-B8C5-81095ADC0F86}" type="pres">
      <dgm:prSet presAssocID="{BE430EA4-477A-4D0A-83EB-33FF728D3C21}" presName="vert1" presStyleCnt="0"/>
      <dgm:spPr/>
    </dgm:pt>
    <dgm:pt modelId="{A2C10A0E-34F6-1748-BB80-DCB7A1AE8992}" type="pres">
      <dgm:prSet presAssocID="{27101DB3-02A8-4114-A1A7-2C2EE28C2525}" presName="thickLine" presStyleLbl="alignNode1" presStyleIdx="2" presStyleCnt="6"/>
      <dgm:spPr/>
    </dgm:pt>
    <dgm:pt modelId="{BEBACC87-AC95-D64D-9D64-82F3D32C354B}" type="pres">
      <dgm:prSet presAssocID="{27101DB3-02A8-4114-A1A7-2C2EE28C2525}" presName="horz1" presStyleCnt="0"/>
      <dgm:spPr/>
    </dgm:pt>
    <dgm:pt modelId="{817D818D-7020-AF44-A39F-73BC38510C4F}" type="pres">
      <dgm:prSet presAssocID="{27101DB3-02A8-4114-A1A7-2C2EE28C2525}" presName="tx1" presStyleLbl="revTx" presStyleIdx="2" presStyleCnt="6"/>
      <dgm:spPr/>
    </dgm:pt>
    <dgm:pt modelId="{C226BE02-89B7-E14C-B2D5-9FB5A38BA728}" type="pres">
      <dgm:prSet presAssocID="{27101DB3-02A8-4114-A1A7-2C2EE28C2525}" presName="vert1" presStyleCnt="0"/>
      <dgm:spPr/>
    </dgm:pt>
    <dgm:pt modelId="{FD6854AC-AC0E-264D-B73C-693362BA34C2}" type="pres">
      <dgm:prSet presAssocID="{72B0F534-081C-4FEC-9D88-50D0920BF709}" presName="thickLine" presStyleLbl="alignNode1" presStyleIdx="3" presStyleCnt="6"/>
      <dgm:spPr/>
    </dgm:pt>
    <dgm:pt modelId="{32562F69-6316-854A-8448-D213CE07A922}" type="pres">
      <dgm:prSet presAssocID="{72B0F534-081C-4FEC-9D88-50D0920BF709}" presName="horz1" presStyleCnt="0"/>
      <dgm:spPr/>
    </dgm:pt>
    <dgm:pt modelId="{E9608E15-9E97-A647-99FE-BCD8201ACB76}" type="pres">
      <dgm:prSet presAssocID="{72B0F534-081C-4FEC-9D88-50D0920BF709}" presName="tx1" presStyleLbl="revTx" presStyleIdx="3" presStyleCnt="6"/>
      <dgm:spPr/>
    </dgm:pt>
    <dgm:pt modelId="{E6F0631B-F2DA-F447-B98A-BD51F02FABBD}" type="pres">
      <dgm:prSet presAssocID="{72B0F534-081C-4FEC-9D88-50D0920BF709}" presName="vert1" presStyleCnt="0"/>
      <dgm:spPr/>
    </dgm:pt>
    <dgm:pt modelId="{E7DE6500-AF41-9443-B9B0-5980F8272CDB}" type="pres">
      <dgm:prSet presAssocID="{68BBFD21-45B9-4752-AB9D-7F5ABF7558E5}" presName="thickLine" presStyleLbl="alignNode1" presStyleIdx="4" presStyleCnt="6"/>
      <dgm:spPr/>
    </dgm:pt>
    <dgm:pt modelId="{B9F62D0F-400F-3849-9EC5-DA6912FA8068}" type="pres">
      <dgm:prSet presAssocID="{68BBFD21-45B9-4752-AB9D-7F5ABF7558E5}" presName="horz1" presStyleCnt="0"/>
      <dgm:spPr/>
    </dgm:pt>
    <dgm:pt modelId="{9309F39C-F2EC-CC44-BABC-7799E47110B3}" type="pres">
      <dgm:prSet presAssocID="{68BBFD21-45B9-4752-AB9D-7F5ABF7558E5}" presName="tx1" presStyleLbl="revTx" presStyleIdx="4" presStyleCnt="6"/>
      <dgm:spPr/>
    </dgm:pt>
    <dgm:pt modelId="{1B0FB4CD-D1FF-FA4B-83F0-5FE9ACBEF2F7}" type="pres">
      <dgm:prSet presAssocID="{68BBFD21-45B9-4752-AB9D-7F5ABF7558E5}" presName="vert1" presStyleCnt="0"/>
      <dgm:spPr/>
    </dgm:pt>
    <dgm:pt modelId="{2605F680-DA03-9245-8EEC-F232230D7208}" type="pres">
      <dgm:prSet presAssocID="{55467A77-D10F-4696-A8A3-B2D677C68E18}" presName="thickLine" presStyleLbl="alignNode1" presStyleIdx="5" presStyleCnt="6"/>
      <dgm:spPr/>
    </dgm:pt>
    <dgm:pt modelId="{6684CE89-40A9-3740-B0A5-19127411E0CC}" type="pres">
      <dgm:prSet presAssocID="{55467A77-D10F-4696-A8A3-B2D677C68E18}" presName="horz1" presStyleCnt="0"/>
      <dgm:spPr/>
    </dgm:pt>
    <dgm:pt modelId="{1D689E5B-04CE-AC4D-A86A-F7D9BA0C6BEA}" type="pres">
      <dgm:prSet presAssocID="{55467A77-D10F-4696-A8A3-B2D677C68E18}" presName="tx1" presStyleLbl="revTx" presStyleIdx="5" presStyleCnt="6"/>
      <dgm:spPr/>
    </dgm:pt>
    <dgm:pt modelId="{ED9CDFE0-3272-B74E-8148-46DB59A22242}" type="pres">
      <dgm:prSet presAssocID="{55467A77-D10F-4696-A8A3-B2D677C68E18}" presName="vert1" presStyleCnt="0"/>
      <dgm:spPr/>
    </dgm:pt>
  </dgm:ptLst>
  <dgm:cxnLst>
    <dgm:cxn modelId="{3A092864-214F-4C27-9E6D-8A9D901AC688}" srcId="{DF487EF5-17EE-4A26-914F-D61F0C788CD4}" destId="{EB18C688-E08E-4426-B811-2F1735EA9F7D}" srcOrd="0" destOrd="0" parTransId="{27325DCA-54F7-427B-8BDF-45A6D0E4DC53}" sibTransId="{CB3A64C9-DD19-4E0D-9FDA-8EE129E11D70}"/>
    <dgm:cxn modelId="{303A3F64-F493-49CB-B78A-98532A2B0004}" srcId="{DF487EF5-17EE-4A26-914F-D61F0C788CD4}" destId="{72B0F534-081C-4FEC-9D88-50D0920BF709}" srcOrd="3" destOrd="0" parTransId="{517EAF15-E7D6-431A-83E5-E9FB47675500}" sibTransId="{74B06FB7-7CA9-4E74-9F73-84FB8191C23F}"/>
    <dgm:cxn modelId="{8E0A2899-DE15-CB42-BEBE-52D1C9D5337C}" type="presOf" srcId="{55467A77-D10F-4696-A8A3-B2D677C68E18}" destId="{1D689E5B-04CE-AC4D-A86A-F7D9BA0C6BEA}" srcOrd="0" destOrd="0" presId="urn:microsoft.com/office/officeart/2008/layout/LinedList"/>
    <dgm:cxn modelId="{7D5F22B1-96A1-4FA9-A6B6-1888CA856C1F}" srcId="{DF487EF5-17EE-4A26-914F-D61F0C788CD4}" destId="{BE430EA4-477A-4D0A-83EB-33FF728D3C21}" srcOrd="1" destOrd="0" parTransId="{037F6C17-9458-4785-998E-72C29E41676C}" sibTransId="{9D36D657-829A-4E8D-A1A6-D8708D325D49}"/>
    <dgm:cxn modelId="{6199E1C2-F4A5-4FA7-B1E3-C8129E213691}" srcId="{DF487EF5-17EE-4A26-914F-D61F0C788CD4}" destId="{27101DB3-02A8-4114-A1A7-2C2EE28C2525}" srcOrd="2" destOrd="0" parTransId="{5D77BFC9-C489-414F-BAA9-261280306350}" sibTransId="{AFE58DCF-C364-4D4E-BA31-BF83CFD2D0BB}"/>
    <dgm:cxn modelId="{817580C7-FF3D-7446-95F9-BECBE700B637}" type="presOf" srcId="{68BBFD21-45B9-4752-AB9D-7F5ABF7558E5}" destId="{9309F39C-F2EC-CC44-BABC-7799E47110B3}" srcOrd="0" destOrd="0" presId="urn:microsoft.com/office/officeart/2008/layout/LinedList"/>
    <dgm:cxn modelId="{F3C0BBCB-0AFB-194A-B68A-C760DA591F81}" type="presOf" srcId="{BE430EA4-477A-4D0A-83EB-33FF728D3C21}" destId="{8310B1A3-0E3A-B64B-9A49-F16E596FE0E9}" srcOrd="0" destOrd="0" presId="urn:microsoft.com/office/officeart/2008/layout/LinedList"/>
    <dgm:cxn modelId="{68EE02D7-6AD8-4D03-8207-0CB18515711F}" srcId="{DF487EF5-17EE-4A26-914F-D61F0C788CD4}" destId="{55467A77-D10F-4696-A8A3-B2D677C68E18}" srcOrd="5" destOrd="0" parTransId="{C7B464E5-0A13-4825-BDF5-0830AA94540B}" sibTransId="{6038CCF2-8A6F-4172-B33C-E714954FDD2E}"/>
    <dgm:cxn modelId="{24703EE5-032F-554C-A38E-8875FDD67D48}" type="presOf" srcId="{72B0F534-081C-4FEC-9D88-50D0920BF709}" destId="{E9608E15-9E97-A647-99FE-BCD8201ACB76}" srcOrd="0" destOrd="0" presId="urn:microsoft.com/office/officeart/2008/layout/LinedList"/>
    <dgm:cxn modelId="{D72F34F7-EF83-C94A-A695-4B6482C439E7}" type="presOf" srcId="{27101DB3-02A8-4114-A1A7-2C2EE28C2525}" destId="{817D818D-7020-AF44-A39F-73BC38510C4F}" srcOrd="0" destOrd="0" presId="urn:microsoft.com/office/officeart/2008/layout/LinedList"/>
    <dgm:cxn modelId="{08F2D1F7-2093-9B47-AF90-0F07C9C45A0A}" type="presOf" srcId="{DF487EF5-17EE-4A26-914F-D61F0C788CD4}" destId="{A9120783-48C2-FD45-820D-9A21B55B1A25}" srcOrd="0" destOrd="0" presId="urn:microsoft.com/office/officeart/2008/layout/LinedList"/>
    <dgm:cxn modelId="{3A4977F8-B43C-407D-9099-0318FAEF4DA9}" srcId="{DF487EF5-17EE-4A26-914F-D61F0C788CD4}" destId="{68BBFD21-45B9-4752-AB9D-7F5ABF7558E5}" srcOrd="4" destOrd="0" parTransId="{0D5CBF0C-B6A8-4256-BC34-69BC81561CCA}" sibTransId="{EF81A4F2-4EFE-4FB3-B7F3-841D190610AA}"/>
    <dgm:cxn modelId="{E41B98FC-EF07-614A-B0D8-078D6316CB17}" type="presOf" srcId="{EB18C688-E08E-4426-B811-2F1735EA9F7D}" destId="{B5DB9107-B1FA-4B47-B14B-6D9B6DA764EC}" srcOrd="0" destOrd="0" presId="urn:microsoft.com/office/officeart/2008/layout/LinedList"/>
    <dgm:cxn modelId="{D376EB18-7287-504A-9D7E-30B5759EC777}" type="presParOf" srcId="{A9120783-48C2-FD45-820D-9A21B55B1A25}" destId="{53459EFC-672C-2E46-9DA6-0F9CAC623952}" srcOrd="0" destOrd="0" presId="urn:microsoft.com/office/officeart/2008/layout/LinedList"/>
    <dgm:cxn modelId="{E9F5044F-47AE-9C43-A241-66548FC8C274}" type="presParOf" srcId="{A9120783-48C2-FD45-820D-9A21B55B1A25}" destId="{E75095FE-B654-E744-AABF-E2F6CFAD67DF}" srcOrd="1" destOrd="0" presId="urn:microsoft.com/office/officeart/2008/layout/LinedList"/>
    <dgm:cxn modelId="{E74A9D88-ACF2-A142-9018-ED474481343F}" type="presParOf" srcId="{E75095FE-B654-E744-AABF-E2F6CFAD67DF}" destId="{B5DB9107-B1FA-4B47-B14B-6D9B6DA764EC}" srcOrd="0" destOrd="0" presId="urn:microsoft.com/office/officeart/2008/layout/LinedList"/>
    <dgm:cxn modelId="{A93F189E-5613-294F-977B-61108AD5C818}" type="presParOf" srcId="{E75095FE-B654-E744-AABF-E2F6CFAD67DF}" destId="{82820E45-25E8-5A4D-88BB-1152CAAB8B18}" srcOrd="1" destOrd="0" presId="urn:microsoft.com/office/officeart/2008/layout/LinedList"/>
    <dgm:cxn modelId="{7434F4B5-FE97-284F-BACD-D2E278AB9E27}" type="presParOf" srcId="{A9120783-48C2-FD45-820D-9A21B55B1A25}" destId="{48756354-304A-D34C-A8E8-24CFF97E79B8}" srcOrd="2" destOrd="0" presId="urn:microsoft.com/office/officeart/2008/layout/LinedList"/>
    <dgm:cxn modelId="{2E872BA2-2456-1243-B99B-CA722EF146AA}" type="presParOf" srcId="{A9120783-48C2-FD45-820D-9A21B55B1A25}" destId="{4497F0C9-75F7-B046-8034-65D522E68D99}" srcOrd="3" destOrd="0" presId="urn:microsoft.com/office/officeart/2008/layout/LinedList"/>
    <dgm:cxn modelId="{00C5D255-9183-7D41-BD72-69151FC3701D}" type="presParOf" srcId="{4497F0C9-75F7-B046-8034-65D522E68D99}" destId="{8310B1A3-0E3A-B64B-9A49-F16E596FE0E9}" srcOrd="0" destOrd="0" presId="urn:microsoft.com/office/officeart/2008/layout/LinedList"/>
    <dgm:cxn modelId="{340526D4-DDE5-2F46-A4F3-84BC64D6D122}" type="presParOf" srcId="{4497F0C9-75F7-B046-8034-65D522E68D99}" destId="{1B354DE5-E7C0-F54D-B8C5-81095ADC0F86}" srcOrd="1" destOrd="0" presId="urn:microsoft.com/office/officeart/2008/layout/LinedList"/>
    <dgm:cxn modelId="{0B33767B-A272-2E4E-B988-B45B5F2796D8}" type="presParOf" srcId="{A9120783-48C2-FD45-820D-9A21B55B1A25}" destId="{A2C10A0E-34F6-1748-BB80-DCB7A1AE8992}" srcOrd="4" destOrd="0" presId="urn:microsoft.com/office/officeart/2008/layout/LinedList"/>
    <dgm:cxn modelId="{98BA0B37-7465-9B41-98C3-FA51AE586F88}" type="presParOf" srcId="{A9120783-48C2-FD45-820D-9A21B55B1A25}" destId="{BEBACC87-AC95-D64D-9D64-82F3D32C354B}" srcOrd="5" destOrd="0" presId="urn:microsoft.com/office/officeart/2008/layout/LinedList"/>
    <dgm:cxn modelId="{544AADC8-EC00-2C41-A417-AD5C1FC90439}" type="presParOf" srcId="{BEBACC87-AC95-D64D-9D64-82F3D32C354B}" destId="{817D818D-7020-AF44-A39F-73BC38510C4F}" srcOrd="0" destOrd="0" presId="urn:microsoft.com/office/officeart/2008/layout/LinedList"/>
    <dgm:cxn modelId="{C13D0A92-2A49-E44B-BE6C-EC15C54B9B75}" type="presParOf" srcId="{BEBACC87-AC95-D64D-9D64-82F3D32C354B}" destId="{C226BE02-89B7-E14C-B2D5-9FB5A38BA728}" srcOrd="1" destOrd="0" presId="urn:microsoft.com/office/officeart/2008/layout/LinedList"/>
    <dgm:cxn modelId="{7F484D2A-970B-CE47-A6BA-981B1376021E}" type="presParOf" srcId="{A9120783-48C2-FD45-820D-9A21B55B1A25}" destId="{FD6854AC-AC0E-264D-B73C-693362BA34C2}" srcOrd="6" destOrd="0" presId="urn:microsoft.com/office/officeart/2008/layout/LinedList"/>
    <dgm:cxn modelId="{3BF8E11D-CC31-8845-9C03-B438D417F159}" type="presParOf" srcId="{A9120783-48C2-FD45-820D-9A21B55B1A25}" destId="{32562F69-6316-854A-8448-D213CE07A922}" srcOrd="7" destOrd="0" presId="urn:microsoft.com/office/officeart/2008/layout/LinedList"/>
    <dgm:cxn modelId="{DD692C91-1A64-D140-A7C1-FD3A050DA80B}" type="presParOf" srcId="{32562F69-6316-854A-8448-D213CE07A922}" destId="{E9608E15-9E97-A647-99FE-BCD8201ACB76}" srcOrd="0" destOrd="0" presId="urn:microsoft.com/office/officeart/2008/layout/LinedList"/>
    <dgm:cxn modelId="{20ED2FE7-8CF0-364B-9D96-B470B88692BD}" type="presParOf" srcId="{32562F69-6316-854A-8448-D213CE07A922}" destId="{E6F0631B-F2DA-F447-B98A-BD51F02FABBD}" srcOrd="1" destOrd="0" presId="urn:microsoft.com/office/officeart/2008/layout/LinedList"/>
    <dgm:cxn modelId="{0EFEF2F1-6927-904D-9AB9-DDE05CA11B6F}" type="presParOf" srcId="{A9120783-48C2-FD45-820D-9A21B55B1A25}" destId="{E7DE6500-AF41-9443-B9B0-5980F8272CDB}" srcOrd="8" destOrd="0" presId="urn:microsoft.com/office/officeart/2008/layout/LinedList"/>
    <dgm:cxn modelId="{F9AA2462-D661-B249-A341-4EFB644C3824}" type="presParOf" srcId="{A9120783-48C2-FD45-820D-9A21B55B1A25}" destId="{B9F62D0F-400F-3849-9EC5-DA6912FA8068}" srcOrd="9" destOrd="0" presId="urn:microsoft.com/office/officeart/2008/layout/LinedList"/>
    <dgm:cxn modelId="{09E296F5-A45F-1445-9001-7D56A2625B11}" type="presParOf" srcId="{B9F62D0F-400F-3849-9EC5-DA6912FA8068}" destId="{9309F39C-F2EC-CC44-BABC-7799E47110B3}" srcOrd="0" destOrd="0" presId="urn:microsoft.com/office/officeart/2008/layout/LinedList"/>
    <dgm:cxn modelId="{249571C7-2082-3D40-B77A-F2B8EDB493BD}" type="presParOf" srcId="{B9F62D0F-400F-3849-9EC5-DA6912FA8068}" destId="{1B0FB4CD-D1FF-FA4B-83F0-5FE9ACBEF2F7}" srcOrd="1" destOrd="0" presId="urn:microsoft.com/office/officeart/2008/layout/LinedList"/>
    <dgm:cxn modelId="{B3BEA66D-0F62-CF4F-9B7F-29EE2EAA911E}" type="presParOf" srcId="{A9120783-48C2-FD45-820D-9A21B55B1A25}" destId="{2605F680-DA03-9245-8EEC-F232230D7208}" srcOrd="10" destOrd="0" presId="urn:microsoft.com/office/officeart/2008/layout/LinedList"/>
    <dgm:cxn modelId="{4C24CA06-7D28-F149-9924-D42508E1ADD0}" type="presParOf" srcId="{A9120783-48C2-FD45-820D-9A21B55B1A25}" destId="{6684CE89-40A9-3740-B0A5-19127411E0CC}" srcOrd="11" destOrd="0" presId="urn:microsoft.com/office/officeart/2008/layout/LinedList"/>
    <dgm:cxn modelId="{F3D25A91-899D-5246-9EF1-70DDB5127D38}" type="presParOf" srcId="{6684CE89-40A9-3740-B0A5-19127411E0CC}" destId="{1D689E5B-04CE-AC4D-A86A-F7D9BA0C6BEA}" srcOrd="0" destOrd="0" presId="urn:microsoft.com/office/officeart/2008/layout/LinedList"/>
    <dgm:cxn modelId="{F2268CDB-837F-7F46-B77C-CA400342202B}" type="presParOf" srcId="{6684CE89-40A9-3740-B0A5-19127411E0CC}" destId="{ED9CDFE0-3272-B74E-8148-46DB59A222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31247-6F69-C74D-909F-EF2EBFB3917B}">
      <dsp:nvSpPr>
        <dsp:cNvPr id="0" name=""/>
        <dsp:cNvSpPr/>
      </dsp:nvSpPr>
      <dsp:spPr>
        <a:xfrm>
          <a:off x="0" y="68002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Cloud Security Architecture</a:t>
          </a:r>
          <a:endParaRPr lang="en-US" sz="1200" kern="1200"/>
        </a:p>
      </dsp:txBody>
      <dsp:txXfrm>
        <a:off x="32890" y="100892"/>
        <a:ext cx="5115820" cy="607975"/>
      </dsp:txXfrm>
    </dsp:sp>
    <dsp:sp modelId="{DAE682DA-5DF9-C643-8318-9456E4B722F5}">
      <dsp:nvSpPr>
        <dsp:cNvPr id="0" name=""/>
        <dsp:cNvSpPr/>
      </dsp:nvSpPr>
      <dsp:spPr>
        <a:xfrm>
          <a:off x="0" y="776318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Definición: Es el diseño y la implementación de medidas de seguridad específicas para proteger los entornos de computación en la nube.</a:t>
          </a:r>
          <a:endParaRPr lang="en-US" sz="1200" kern="1200"/>
        </a:p>
      </dsp:txBody>
      <dsp:txXfrm>
        <a:off x="32890" y="809208"/>
        <a:ext cx="5115820" cy="607975"/>
      </dsp:txXfrm>
    </dsp:sp>
    <dsp:sp modelId="{7CA9AEB7-2BE9-8C4C-BE3D-6DE214D7DC97}">
      <dsp:nvSpPr>
        <dsp:cNvPr id="0" name=""/>
        <dsp:cNvSpPr/>
      </dsp:nvSpPr>
      <dsp:spPr>
        <a:xfrm>
          <a:off x="0" y="1484633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Ejemplo: Diseñar una arquitectura de seguridad que incluye controles de acceso, cifrado de datos y monitoreo continuo para una aplicación alojada en AWS.</a:t>
          </a:r>
          <a:endParaRPr lang="en-US" sz="1200" kern="1200"/>
        </a:p>
      </dsp:txBody>
      <dsp:txXfrm>
        <a:off x="32890" y="1517523"/>
        <a:ext cx="5115820" cy="607975"/>
      </dsp:txXfrm>
    </dsp:sp>
    <dsp:sp modelId="{74EC3CDF-6D0E-A14E-BADA-8A0D3454B4D3}">
      <dsp:nvSpPr>
        <dsp:cNvPr id="0" name=""/>
        <dsp:cNvSpPr/>
      </dsp:nvSpPr>
      <dsp:spPr>
        <a:xfrm>
          <a:off x="0" y="2192949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Cloud Guidelines</a:t>
          </a:r>
          <a:endParaRPr lang="en-US" sz="1200" kern="1200"/>
        </a:p>
      </dsp:txBody>
      <dsp:txXfrm>
        <a:off x="32890" y="2225839"/>
        <a:ext cx="5115820" cy="607975"/>
      </dsp:txXfrm>
    </dsp:sp>
    <dsp:sp modelId="{C04CA818-340F-3C42-8620-2F746BFE9195}">
      <dsp:nvSpPr>
        <dsp:cNvPr id="0" name=""/>
        <dsp:cNvSpPr/>
      </dsp:nvSpPr>
      <dsp:spPr>
        <a:xfrm>
          <a:off x="0" y="2901264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Definición: Son recomendaciones y mejores prácticas para implementar y gestionar la seguridad en entornos de computación en la nube.</a:t>
          </a:r>
          <a:endParaRPr lang="en-US" sz="1200" kern="1200"/>
        </a:p>
      </dsp:txBody>
      <dsp:txXfrm>
        <a:off x="32890" y="2934154"/>
        <a:ext cx="5115820" cy="607975"/>
      </dsp:txXfrm>
    </dsp:sp>
    <dsp:sp modelId="{7FC62221-DEAB-BB43-B9FE-499032412403}">
      <dsp:nvSpPr>
        <dsp:cNvPr id="0" name=""/>
        <dsp:cNvSpPr/>
      </dsp:nvSpPr>
      <dsp:spPr>
        <a:xfrm>
          <a:off x="0" y="3609579"/>
          <a:ext cx="5181600" cy="6737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/>
            <a:t>Ejemplo: Proporcionar un conjunto de pautas que indique cómo gestionar las credenciales de acceso en la nube, asegurando que sean almacenadas de manera segura.</a:t>
          </a:r>
          <a:endParaRPr lang="en-US" sz="1200" kern="1200"/>
        </a:p>
      </dsp:txBody>
      <dsp:txXfrm>
        <a:off x="32890" y="3642469"/>
        <a:ext cx="5115820" cy="607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59EFC-672C-2E46-9DA6-0F9CAC623952}">
      <dsp:nvSpPr>
        <dsp:cNvPr id="0" name=""/>
        <dsp:cNvSpPr/>
      </dsp:nvSpPr>
      <dsp:spPr>
        <a:xfrm>
          <a:off x="0" y="212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B9107-B1FA-4B47-B14B-6D9B6DA764EC}">
      <dsp:nvSpPr>
        <dsp:cNvPr id="0" name=""/>
        <dsp:cNvSpPr/>
      </dsp:nvSpPr>
      <dsp:spPr>
        <a:xfrm>
          <a:off x="0" y="2124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/>
            <a:t>Bring Your Own Device (BYOD)</a:t>
          </a:r>
          <a:endParaRPr lang="en-US" sz="1300" kern="1200"/>
        </a:p>
      </dsp:txBody>
      <dsp:txXfrm>
        <a:off x="0" y="2124"/>
        <a:ext cx="5181600" cy="724514"/>
      </dsp:txXfrm>
    </dsp:sp>
    <dsp:sp modelId="{48756354-304A-D34C-A8E8-24CFF97E79B8}">
      <dsp:nvSpPr>
        <dsp:cNvPr id="0" name=""/>
        <dsp:cNvSpPr/>
      </dsp:nvSpPr>
      <dsp:spPr>
        <a:xfrm>
          <a:off x="0" y="72663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1A3-0E3A-B64B-9A49-F16E596FE0E9}">
      <dsp:nvSpPr>
        <dsp:cNvPr id="0" name=""/>
        <dsp:cNvSpPr/>
      </dsp:nvSpPr>
      <dsp:spPr>
        <a:xfrm>
          <a:off x="0" y="726639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/>
            <a:t>Definición: Es una política que permite a los empleados utilizar sus dispositivos personales para acceder a datos y aplicaciones de la empresa.</a:t>
          </a:r>
          <a:endParaRPr lang="en-US" sz="1300" kern="1200"/>
        </a:p>
      </dsp:txBody>
      <dsp:txXfrm>
        <a:off x="0" y="726639"/>
        <a:ext cx="5181600" cy="724514"/>
      </dsp:txXfrm>
    </dsp:sp>
    <dsp:sp modelId="{A2C10A0E-34F6-1748-BB80-DCB7A1AE8992}">
      <dsp:nvSpPr>
        <dsp:cNvPr id="0" name=""/>
        <dsp:cNvSpPr/>
      </dsp:nvSpPr>
      <dsp:spPr>
        <a:xfrm>
          <a:off x="0" y="1451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D818D-7020-AF44-A39F-73BC38510C4F}">
      <dsp:nvSpPr>
        <dsp:cNvPr id="0" name=""/>
        <dsp:cNvSpPr/>
      </dsp:nvSpPr>
      <dsp:spPr>
        <a:xfrm>
          <a:off x="0" y="1451154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/>
            <a:t>Ejemplo: Una empresa permite que sus empleados usen sus teléfonos inteligentes personales para acceder a correos electrónicos corporativos, siempre y cuando se instale una aplicación de seguridad.</a:t>
          </a:r>
          <a:endParaRPr lang="en-US" sz="1300" kern="1200"/>
        </a:p>
      </dsp:txBody>
      <dsp:txXfrm>
        <a:off x="0" y="1451154"/>
        <a:ext cx="5181600" cy="724514"/>
      </dsp:txXfrm>
    </dsp:sp>
    <dsp:sp modelId="{FD6854AC-AC0E-264D-B73C-693362BA34C2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08E15-9E97-A647-99FE-BCD8201ACB76}">
      <dsp:nvSpPr>
        <dsp:cNvPr id="0" name=""/>
        <dsp:cNvSpPr/>
      </dsp:nvSpPr>
      <dsp:spPr>
        <a:xfrm>
          <a:off x="0" y="2175669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Mobile </a:t>
          </a:r>
          <a:r>
            <a:rPr lang="es-ES_tradnl" sz="1300" kern="1200" dirty="0" err="1"/>
            <a:t>Policy</a:t>
          </a:r>
          <a:endParaRPr lang="en-US" sz="1300" kern="1200" dirty="0"/>
        </a:p>
      </dsp:txBody>
      <dsp:txXfrm>
        <a:off x="0" y="2175669"/>
        <a:ext cx="5181600" cy="724514"/>
      </dsp:txXfrm>
    </dsp:sp>
    <dsp:sp modelId="{E7DE6500-AF41-9443-B9B0-5980F8272CDB}">
      <dsp:nvSpPr>
        <dsp:cNvPr id="0" name=""/>
        <dsp:cNvSpPr/>
      </dsp:nvSpPr>
      <dsp:spPr>
        <a:xfrm>
          <a:off x="0" y="290018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9F39C-F2EC-CC44-BABC-7799E47110B3}">
      <dsp:nvSpPr>
        <dsp:cNvPr id="0" name=""/>
        <dsp:cNvSpPr/>
      </dsp:nvSpPr>
      <dsp:spPr>
        <a:xfrm>
          <a:off x="0" y="2900183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/>
            <a:t>Definición: Son directrices que establecen cómo los dispositivos móviles pueden ser utilizados y gestionados dentro de la organización, incluyendo aspectos de seguridad.</a:t>
          </a:r>
          <a:endParaRPr lang="en-US" sz="1300" kern="1200"/>
        </a:p>
      </dsp:txBody>
      <dsp:txXfrm>
        <a:off x="0" y="2900183"/>
        <a:ext cx="5181600" cy="724514"/>
      </dsp:txXfrm>
    </dsp:sp>
    <dsp:sp modelId="{2605F680-DA03-9245-8EEC-F232230D7208}">
      <dsp:nvSpPr>
        <dsp:cNvPr id="0" name=""/>
        <dsp:cNvSpPr/>
      </dsp:nvSpPr>
      <dsp:spPr>
        <a:xfrm>
          <a:off x="0" y="3624698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89E5B-04CE-AC4D-A86A-F7D9BA0C6BEA}">
      <dsp:nvSpPr>
        <dsp:cNvPr id="0" name=""/>
        <dsp:cNvSpPr/>
      </dsp:nvSpPr>
      <dsp:spPr>
        <a:xfrm>
          <a:off x="0" y="3624698"/>
          <a:ext cx="5181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/>
            <a:t>Ejemplo: Un documento de política que exige que todos los dispositivos móviles utilizados para acceder a datos corporativos tengan un software de antivirus actualizado.</a:t>
          </a:r>
          <a:endParaRPr lang="en-US" sz="1300" kern="1200"/>
        </a:p>
      </dsp:txBody>
      <dsp:txXfrm>
        <a:off x="0" y="3624698"/>
        <a:ext cx="5181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654C-2625-4BE9-9952-C72C91ED1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D17BAF-44FE-4101-9124-FF7729134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FF1A-578E-42B2-A2A7-195B3B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93821-DC35-497F-88B3-A0B15B1C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6229A6-75BC-4D56-949A-D1A63F93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3504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E859B-A107-4919-A02E-7366A961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07E88-449B-48E0-9465-8282B5DE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C3640-3D30-48EB-B5FC-7063F816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2799E-555E-4B35-9F7E-DD7E9116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A1CEF-86C3-43BD-A274-5A793EA1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43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54D67-F227-4732-85DC-CF698631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38D7D-B1EF-4CCC-90F5-0802BFFEA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EB3874-CB3D-4666-95C0-9FD8D337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919BE-E125-4167-8416-2A3D6260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54D053-BFD2-4B27-82E5-6FA5502C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6760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57DBA-064D-4190-B89E-A2535CAB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70C1-A275-4389-9C03-A3C2DD2E2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D0C624-0935-4C44-8F97-B47038DB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B81237-8E88-47E8-B9CF-CAB45130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534BAA-338E-4AA6-8625-33695865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DEDE5B-C62B-4F9D-AEB9-AF1F892B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571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5F0B9-E8C4-4CEC-BABC-8E356B3C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606F6B-3747-482F-8F20-9A8B162F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F80D6B-F1E6-4C2D-8366-C3BD4E608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0E00CC-3B97-4090-805E-2B6020CF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32298D-1C18-41EC-BCD5-72BF3C3BA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8DFC91-B0FF-486B-9655-1B214208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6D070D-3791-4AC3-8D7B-5005BB09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09B963-0807-4542-B76F-7BD4A9A2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07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3B815-877A-46BE-AC92-1E6A8339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778083-5077-42E4-B104-52950970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3A62F9-E59A-41B3-987B-7B56E196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8B567E-3E7B-4CE8-B8B7-177B2451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568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0CDBF6-6DBF-4D85-96CD-FB7E2391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64330A-769C-4B98-9CE0-753A2EC4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60557-70F0-450E-A4DF-E10E0F7E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9546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8A670-2F73-4CAD-9AE3-B270661F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1EDDF-8E66-4F55-AA3C-E71FE0772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B9DE88-A6F5-4733-A89A-F6963D7BF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87A8DC-0AFC-44E9-AC44-75958B4F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664FCB-160D-4180-BD53-CD271B49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6CBE70-57A0-446D-8C20-A1A9B161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27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BEF6D-2577-4A5B-8533-70009F08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FB6F9D-BACB-49C9-9419-A7E00D0A4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DE62DA-F683-4409-B89F-F4CBE5461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26DE11-9D44-4AEE-AC4A-7217F552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E565A-A7D6-4C9C-A3FD-BCBD7332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44231B-DA08-49D1-B165-5A9D54BC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92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92CCC-E238-4ED2-A89C-D0B2A9DD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B71BE8-4AB0-4F44-915E-905D47EEE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EAC2DF-3FC6-412C-8F5B-66B3BBA7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EB6C92-1FCC-402E-8B37-F3C562AF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7ED05-E854-4DD5-BF8D-2D82C1FE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59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81F7B4-239A-4B31-B31F-AD5AD1B7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603FCE-47E3-494F-9203-597BF46D6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3848B2-DCD7-425A-B3D1-364EFBB7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D483A4-1F39-4599-963E-EB617A2F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875F2D-A3AE-4826-B79E-438DD42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20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BE5C33-50FC-4639-AF45-98CCD680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5DD135-BB7D-41BB-B126-846D8C45F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2A05E-073B-4664-AFCC-AEC3AE21A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278-2E32-4B4C-8018-3CC8BD589F45}" type="datetimeFigureOut">
              <a:rPr lang="es-CO" smtClean="0"/>
              <a:t>19/03/25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4A049-D4BD-4DFE-9461-8C14A0A2E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E4333-8BA2-47E1-9FA2-18A5E9109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7012-2FB9-4FBE-BABC-3DF77044994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370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7653" y="5089507"/>
            <a:ext cx="7063048" cy="435841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Subtitulo diapositivas Calibri 24 pt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35B927-DD57-9529-66A2-55D345358F0C}"/>
              </a:ext>
            </a:extLst>
          </p:cNvPr>
          <p:cNvSpPr txBox="1">
            <a:spLocks/>
          </p:cNvSpPr>
          <p:nvPr/>
        </p:nvSpPr>
        <p:spPr>
          <a:xfrm>
            <a:off x="637653" y="4685054"/>
            <a:ext cx="7062788" cy="20646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GOMEZ MAURICIO 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DIEGO GRANJA 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GIOVANNI FUYO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CARLOS REY</a:t>
            </a:r>
          </a:p>
          <a:p>
            <a:endParaRPr lang="en-US" sz="1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75C90-E627-FBB2-7485-808A5BEBC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28" y="2788790"/>
            <a:ext cx="7335838" cy="1576387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9BF302-A274-411C-B445-B123769F2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agrama de flujo: cinta perforada 9">
            <a:extLst>
              <a:ext uri="{FF2B5EF4-FFF2-40B4-BE49-F238E27FC236}">
                <a16:creationId xmlns:a16="http://schemas.microsoft.com/office/drawing/2014/main" id="{9EFC1FA6-8161-4620-8683-AA80C62066AA}"/>
              </a:ext>
            </a:extLst>
          </p:cNvPr>
          <p:cNvSpPr/>
          <p:nvPr/>
        </p:nvSpPr>
        <p:spPr>
          <a:xfrm>
            <a:off x="8381999" y="4518211"/>
            <a:ext cx="3532094" cy="2056605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1AAD070-B262-48E5-93CD-9342E6EAB50F}"/>
              </a:ext>
            </a:extLst>
          </p:cNvPr>
          <p:cNvSpPr/>
          <p:nvPr/>
        </p:nvSpPr>
        <p:spPr>
          <a:xfrm>
            <a:off x="0" y="79793"/>
            <a:ext cx="5725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Información de Atribución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78F2AB-3359-4019-8737-7E25346DCFC0}"/>
              </a:ext>
            </a:extLst>
          </p:cNvPr>
          <p:cNvSpPr/>
          <p:nvPr/>
        </p:nvSpPr>
        <p:spPr>
          <a:xfrm>
            <a:off x="146679" y="1415534"/>
            <a:ext cx="4532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 por servidores y bases de datos de inteligencia.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6814E6-31CD-4790-834D-DC5043D5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9" y="4072390"/>
            <a:ext cx="4811187" cy="2705817"/>
          </a:xfrm>
          <a:prstGeom prst="rect">
            <a:avLst/>
          </a:prstGeom>
        </p:spPr>
      </p:pic>
      <p:sp>
        <p:nvSpPr>
          <p:cNvPr id="7" name="Flecha: a la derecha con bandas 6">
            <a:extLst>
              <a:ext uri="{FF2B5EF4-FFF2-40B4-BE49-F238E27FC236}">
                <a16:creationId xmlns:a16="http://schemas.microsoft.com/office/drawing/2014/main" id="{51E86CCF-03F4-499D-B4C6-00F1769D07CA}"/>
              </a:ext>
            </a:extLst>
          </p:cNvPr>
          <p:cNvSpPr/>
          <p:nvPr/>
        </p:nvSpPr>
        <p:spPr>
          <a:xfrm rot="5400000">
            <a:off x="1834496" y="2746483"/>
            <a:ext cx="997496" cy="1035064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7D772-4640-41FA-B2F7-CC3E9F1A4C4D}"/>
              </a:ext>
            </a:extLst>
          </p:cNvPr>
          <p:cNvSpPr/>
          <p:nvPr/>
        </p:nvSpPr>
        <p:spPr>
          <a:xfrm>
            <a:off x="7540898" y="242100"/>
            <a:ext cx="48588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centra en retener las características de los adversarios, lo que implica Identificar grupos de atacantes (ciberdelincuentes, estados-nación, </a:t>
            </a:r>
            <a:r>
              <a:rPr kumimoji="0" lang="es-MX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hacktivistas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Reconocer patrones de ataque.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Crear perfiles de atacantes con información de su infraestructura y tácticas.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E4703E-805E-428E-BE1C-6DC7FA8D52CE}"/>
              </a:ext>
            </a:extLst>
          </p:cNvPr>
          <p:cNvSpPr/>
          <p:nvPr/>
        </p:nvSpPr>
        <p:spPr>
          <a:xfrm>
            <a:off x="8410257" y="4943601"/>
            <a:ext cx="35320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Atribuir ataques a actores específicos y comprender sus métodos para prevenir futuros incidentes.</a:t>
            </a:r>
          </a:p>
        </p:txBody>
      </p:sp>
    </p:spTree>
    <p:extLst>
      <p:ext uri="{BB962C8B-B14F-4D97-AF65-F5344CB8AC3E}">
        <p14:creationId xmlns:p14="http://schemas.microsoft.com/office/powerpoint/2010/main" val="353968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D4D29F-13EB-49EE-9438-A34E9999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ergamino: horizontal 11">
            <a:extLst>
              <a:ext uri="{FF2B5EF4-FFF2-40B4-BE49-F238E27FC236}">
                <a16:creationId xmlns:a16="http://schemas.microsoft.com/office/drawing/2014/main" id="{8E10C2AA-5233-4B18-A35F-B4C89110FC61}"/>
              </a:ext>
            </a:extLst>
          </p:cNvPr>
          <p:cNvSpPr/>
          <p:nvPr/>
        </p:nvSpPr>
        <p:spPr>
          <a:xfrm rot="16200000">
            <a:off x="9005530" y="541508"/>
            <a:ext cx="3191435" cy="2981797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946F441-0FC5-4D97-BA82-66881CB49B9C}"/>
              </a:ext>
            </a:extLst>
          </p:cNvPr>
          <p:cNvSpPr/>
          <p:nvPr/>
        </p:nvSpPr>
        <p:spPr>
          <a:xfrm>
            <a:off x="188124" y="312874"/>
            <a:ext cx="577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Correlación con Actores de Amenazas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8BBB49D-0875-4D02-8EC2-DC5BA7D9255E}"/>
              </a:ext>
            </a:extLst>
          </p:cNvPr>
          <p:cNvSpPr/>
          <p:nvPr/>
        </p:nvSpPr>
        <p:spPr>
          <a:xfrm>
            <a:off x="188124" y="1456329"/>
            <a:ext cx="5638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 por íconos de atacantes (figuras con sombreros y gafas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5130C67-4693-4EC8-9E3E-227074CB142B}"/>
              </a:ext>
            </a:extLst>
          </p:cNvPr>
          <p:cNvSpPr/>
          <p:nvPr/>
        </p:nvSpPr>
        <p:spPr>
          <a:xfrm>
            <a:off x="188124" y="3039036"/>
            <a:ext cx="49307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 proceso se enfoca en: Analizar eventos y determinar si están relacionados con atacantes conocidos.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Correlacionar múltiples ataques para encontrar tendencias y conexiones.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Identificar campañas de ataque en curso.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C82375-9AFD-4977-8D7A-E22458143D0D}"/>
              </a:ext>
            </a:extLst>
          </p:cNvPr>
          <p:cNvSpPr/>
          <p:nvPr/>
        </p:nvSpPr>
        <p:spPr>
          <a:xfrm>
            <a:off x="9718225" y="436689"/>
            <a:ext cx="17660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Usar la inteligencia recopilada para responder proactivamente y mitigar ataques antes de que causen daño.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9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501-ADCE-C08A-14E8-81CF9745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692B-0C2B-BAE6-6AAD-A1B6F257DF88}"/>
              </a:ext>
            </a:extLst>
          </p:cNvPr>
          <p:cNvSpPr txBox="1"/>
          <p:nvPr/>
        </p:nvSpPr>
        <p:spPr>
          <a:xfrm>
            <a:off x="706331" y="1731782"/>
            <a:ext cx="800723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_tradnl" noProof="1"/>
          </a:p>
          <a:p>
            <a:r>
              <a:rPr lang="es-ES_tradnl" noProof="1"/>
              <a:t>Product Security</a:t>
            </a:r>
          </a:p>
          <a:p>
            <a:r>
              <a:rPr lang="es-ES_tradnl" noProof="1"/>
              <a:t>Definición: La seguridad de productos se refiere a las prácticas y estrategias implementadas para proteger un producto a lo largo de su ciclo de vida, desde el desarrollo hasta el despliegue y mantenimiento.</a:t>
            </a:r>
          </a:p>
          <a:p>
            <a:r>
              <a:rPr lang="es-ES_tradnl" noProof="1"/>
              <a:t>Ejemplo: Un fabricante de software que implementa cifrado en sus aplicaciones para proteger los datos del usuario frente a accesos no autorizados.</a:t>
            </a:r>
          </a:p>
          <a:p>
            <a:endParaRPr lang="es-ES_tradnl" noProof="1"/>
          </a:p>
          <a:p>
            <a:r>
              <a:rPr lang="es-ES_tradnl" noProof="1"/>
              <a:t>Secure DevOps</a:t>
            </a:r>
          </a:p>
          <a:p>
            <a:r>
              <a:rPr lang="es-ES_tradnl" noProof="1"/>
              <a:t>Definición: Secure DevOps es una práctica que integra la seguridad en el proceso de desarrollo y operación de software, asegurando que las aplicaciones sean seguras desde el inicio.</a:t>
            </a:r>
          </a:p>
          <a:p>
            <a:r>
              <a:rPr lang="es-ES_tradnl" noProof="1"/>
              <a:t>Ejemplo: Un equipo de desarrollo que utiliza herramientas de análisis de seguridad automatizadas en su pipeline de CI/CD para detectar vulnerabilidades en el código antes de su implementación.</a:t>
            </a:r>
          </a:p>
          <a:p>
            <a:endParaRPr lang="es-ES_tradnl" noProof="1"/>
          </a:p>
        </p:txBody>
      </p:sp>
      <p:pic>
        <p:nvPicPr>
          <p:cNvPr id="1026" name="Picture 2" descr="Seguridad de los productos | Yokogawa América del Sur">
            <a:extLst>
              <a:ext uri="{FF2B5EF4-FFF2-40B4-BE49-F238E27FC236}">
                <a16:creationId xmlns:a16="http://schemas.microsoft.com/office/drawing/2014/main" id="{C330D973-70C4-5AD5-F470-1FE3BB31B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28" y="1731782"/>
            <a:ext cx="2690012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SecOps: A Definition, Explanation &amp; Exploration of DevOps Security -  InfoSec Insights">
            <a:extLst>
              <a:ext uri="{FF2B5EF4-FFF2-40B4-BE49-F238E27FC236}">
                <a16:creationId xmlns:a16="http://schemas.microsoft.com/office/drawing/2014/main" id="{8F7DAF2E-A33A-75AE-6119-10D867ED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28" y="3874142"/>
            <a:ext cx="2690012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02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BE740-02A3-29EF-FE29-453AF3C9A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E8D7D2-CE72-34E2-EAD3-AC0615CE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>
                <a:effectLst/>
              </a:rPr>
            </a:br>
            <a:r>
              <a:rPr lang="en-US">
                <a:effectLst/>
              </a:rPr>
              <a:t>BUSINESS ENABLEMENT</a:t>
            </a:r>
            <a:endParaRPr lang="af-ZA"/>
          </a:p>
        </p:txBody>
      </p:sp>
      <p:pic>
        <p:nvPicPr>
          <p:cNvPr id="2" name="Camera 1">
            <a:extLst>
              <a:ext uri="{FF2B5EF4-FFF2-40B4-BE49-F238E27FC236}">
                <a16:creationId xmlns:a16="http://schemas.microsoft.com/office/drawing/2014/main" id="{22EBC25E-D049-E089-61E3-26C9F3FDEBE0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110385"/>
            <a:ext cx="2384567" cy="2385089"/>
          </a:xfr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2FD6B0E5-B17A-0627-1288-42256225D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93322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Introduction to Cloud Security Architecture from a Cloud Consumer's  Perspective - InfoQ">
            <a:extLst>
              <a:ext uri="{FF2B5EF4-FFF2-40B4-BE49-F238E27FC236}">
                <a16:creationId xmlns:a16="http://schemas.microsoft.com/office/drawing/2014/main" id="{32720F08-34D1-598C-DAE6-8DF866B7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9084"/>
            <a:ext cx="4699000" cy="358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46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2ABE-FA77-B875-383F-0AD8BB4B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2FC590-02AE-33F8-5D8E-6D5E4E74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>
                <a:effectLst/>
              </a:rPr>
            </a:br>
            <a:r>
              <a:rPr lang="en-US">
                <a:effectLst/>
              </a:rPr>
              <a:t>BUSINESS ENABLEMENT</a:t>
            </a:r>
            <a:endParaRPr lang="af-ZA"/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9E5FC84A-F5E5-B5D3-5FD0-3AE4EC4F4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79297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BYOD: qué es y qué beneficios tiene traer tu dispositivo al trabajo">
            <a:extLst>
              <a:ext uri="{FF2B5EF4-FFF2-40B4-BE49-F238E27FC236}">
                <a16:creationId xmlns:a16="http://schemas.microsoft.com/office/drawing/2014/main" id="{7ADAED8C-F451-F4B6-DE97-063B862A7E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183995" cy="23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l Phone Work Policies (With Examples)">
            <a:extLst>
              <a:ext uri="{FF2B5EF4-FFF2-40B4-BE49-F238E27FC236}">
                <a16:creationId xmlns:a16="http://schemas.microsoft.com/office/drawing/2014/main" id="{0569FF65-48B9-7523-4477-118EDDAD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3875"/>
            <a:ext cx="4183994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7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D0622-5362-05C3-6271-56560BB0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527BE2-0E54-5E94-141B-D0FA4AF0A1D0}"/>
              </a:ext>
            </a:extLst>
          </p:cNvPr>
          <p:cNvSpPr txBox="1"/>
          <p:nvPr/>
        </p:nvSpPr>
        <p:spPr>
          <a:xfrm>
            <a:off x="1546410" y="1842452"/>
            <a:ext cx="94945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_tradnl" noProof="0" dirty="0"/>
          </a:p>
          <a:p>
            <a:r>
              <a:rPr lang="es-ES_tradnl" noProof="0" dirty="0"/>
              <a:t>Internet </a:t>
            </a:r>
            <a:r>
              <a:rPr lang="es-ES_tradnl" noProof="0" dirty="0" err="1"/>
              <a:t>of</a:t>
            </a:r>
            <a:r>
              <a:rPr lang="es-ES_tradnl" noProof="0" dirty="0"/>
              <a:t> </a:t>
            </a:r>
            <a:r>
              <a:rPr lang="es-ES_tradnl" noProof="0" dirty="0" err="1"/>
              <a:t>Things</a:t>
            </a:r>
            <a:r>
              <a:rPr lang="es-ES_tradnl" noProof="0" dirty="0"/>
              <a:t> (</a:t>
            </a:r>
            <a:r>
              <a:rPr lang="es-ES_tradnl" noProof="0" dirty="0" err="1"/>
              <a:t>IoT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Definición: Se refiere a la interconexión de dispositivos físicos a través de Internet, permitiendo la comunicación y el intercambio de datos.</a:t>
            </a:r>
          </a:p>
          <a:p>
            <a:r>
              <a:rPr lang="es-ES_tradnl" noProof="0" dirty="0"/>
              <a:t>Ejemplo: Un termostato inteligente que se conecta a Internet y puede ser controlado desde un smartphone.</a:t>
            </a:r>
          </a:p>
          <a:p>
            <a:endParaRPr lang="es-ES_tradnl" noProof="0" dirty="0"/>
          </a:p>
          <a:p>
            <a:r>
              <a:rPr lang="es-ES_tradnl" noProof="0" dirty="0" err="1"/>
              <a:t>Augmented</a:t>
            </a:r>
            <a:r>
              <a:rPr lang="es-ES_tradnl" noProof="0" dirty="0"/>
              <a:t> </a:t>
            </a:r>
            <a:r>
              <a:rPr lang="es-ES_tradnl" noProof="0" dirty="0" err="1"/>
              <a:t>Reality</a:t>
            </a:r>
            <a:r>
              <a:rPr lang="es-ES_tradnl" noProof="0" dirty="0"/>
              <a:t> (AR)</a:t>
            </a:r>
          </a:p>
          <a:p>
            <a:r>
              <a:rPr lang="es-ES_tradnl" noProof="0" dirty="0"/>
              <a:t>Definición: La realidad aumentada es una tecnología que superpone información digital sobre el mundo real, mejorando la percepción del entorno.</a:t>
            </a:r>
          </a:p>
          <a:p>
            <a:r>
              <a:rPr lang="es-ES_tradnl" noProof="0" dirty="0"/>
              <a:t>Ejemplo: Una aplicación móvil que permite a los usuarios ver cómo se verían muebles en su hogar mediante la cámara de su teléfono.</a:t>
            </a:r>
          </a:p>
          <a:p>
            <a:endParaRPr lang="es-ES_tradnl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125A84-D5F6-5AB6-F3D3-C2354569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136526"/>
            <a:ext cx="8007239" cy="1130799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Enablement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64064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5E9C-B715-8CA5-3567-4048CBE6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48DA57-EB6E-38AD-2E62-5C35D7632BBD}"/>
              </a:ext>
            </a:extLst>
          </p:cNvPr>
          <p:cNvSpPr txBox="1"/>
          <p:nvPr/>
        </p:nvSpPr>
        <p:spPr>
          <a:xfrm>
            <a:off x="1783080" y="2014574"/>
            <a:ext cx="91359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noProof="0" dirty="0"/>
              <a:t>Virtual </a:t>
            </a:r>
            <a:r>
              <a:rPr lang="es-ES_tradnl" noProof="0" dirty="0" err="1"/>
              <a:t>Reality</a:t>
            </a:r>
            <a:r>
              <a:rPr lang="es-ES_tradnl" noProof="0" dirty="0"/>
              <a:t> (VR)</a:t>
            </a:r>
          </a:p>
          <a:p>
            <a:r>
              <a:rPr lang="es-ES_tradnl" noProof="0" dirty="0"/>
              <a:t>Definición: La realidad virtual es una simulación generada por computadora que permite a los usuarios experimentar un entorno inmersivo en tres dimensiones.</a:t>
            </a:r>
          </a:p>
          <a:p>
            <a:r>
              <a:rPr lang="es-ES_tradnl" noProof="0" dirty="0"/>
              <a:t>Ejemplo: Un juego de VR donde los jugadores utilizan cascos y controladores para interactuar con un mundo virtual.</a:t>
            </a:r>
          </a:p>
          <a:p>
            <a:endParaRPr lang="es-ES_tradnl" noProof="0" dirty="0"/>
          </a:p>
          <a:p>
            <a:r>
              <a:rPr lang="es-ES_tradnl" noProof="0" dirty="0"/>
              <a:t>Security </a:t>
            </a:r>
            <a:r>
              <a:rPr lang="es-ES_tradnl" noProof="0" dirty="0" err="1"/>
              <a:t>Due</a:t>
            </a:r>
            <a:r>
              <a:rPr lang="es-ES_tradnl" noProof="0" dirty="0"/>
              <a:t> </a:t>
            </a:r>
            <a:r>
              <a:rPr lang="es-ES_tradnl" noProof="0" dirty="0" err="1"/>
              <a:t>Diligence</a:t>
            </a:r>
            <a:endParaRPr lang="es-ES_tradnl" noProof="0" dirty="0"/>
          </a:p>
          <a:p>
            <a:r>
              <a:rPr lang="es-ES_tradnl" noProof="0" dirty="0"/>
              <a:t>Definición: El proceso de evaluación de las prácticas de seguridad de una empresa candidata antes de una fusión o adquisición.</a:t>
            </a:r>
          </a:p>
          <a:p>
            <a:r>
              <a:rPr lang="es-ES_tradnl" noProof="0" dirty="0"/>
              <a:t>Ejemplo: Durante la adquisición de una empresa de software, la organización compradora realiza una auditoría de seguridad para evaluar los riesgos asociados a la infraestructura de TI y la protección de datos.</a:t>
            </a:r>
          </a:p>
          <a:p>
            <a:endParaRPr lang="af-Z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C8F35F-99DC-D844-1597-2D6873BC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42" y="584707"/>
            <a:ext cx="8007239" cy="1130799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Enablement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15245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D6677C-C006-4FFC-B745-29A6EA92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4"/>
            <a:ext cx="12191999" cy="68299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BFCEF5-9E28-4276-B649-BB3441BA5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094"/>
            <a:ext cx="12191999" cy="6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ABE779-B12C-41B2-96CD-355D8327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91DF30D-9040-4E79-A22D-3E36181CE87B}"/>
              </a:ext>
            </a:extLst>
          </p:cNvPr>
          <p:cNvSpPr/>
          <p:nvPr/>
        </p:nvSpPr>
        <p:spPr>
          <a:xfrm>
            <a:off x="3922979" y="218074"/>
            <a:ext cx="4726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"Threat Intelligence"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0CA3E7-5468-4ED4-9F92-E3740B11B712}"/>
              </a:ext>
            </a:extLst>
          </p:cNvPr>
          <p:cNvSpPr/>
          <p:nvPr/>
        </p:nvSpPr>
        <p:spPr>
          <a:xfrm>
            <a:off x="190022" y="1355304"/>
            <a:ext cx="4446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Fuentes de Código Abierto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FE9D94-69B9-4DCD-9F6C-EB2C0D404978}"/>
              </a:ext>
            </a:extLst>
          </p:cNvPr>
          <p:cNvSpPr/>
          <p:nvPr/>
        </p:nvSpPr>
        <p:spPr>
          <a:xfrm>
            <a:off x="295835" y="3166987"/>
            <a:ext cx="2942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Representadas por la nube con flechas de descarga.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2E35EF-0E44-49DD-AC18-2F7EDA71D81B}"/>
              </a:ext>
            </a:extLst>
          </p:cNvPr>
          <p:cNvSpPr/>
          <p:nvPr/>
        </p:nvSpPr>
        <p:spPr>
          <a:xfrm>
            <a:off x="190022" y="468516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refiere a la recopilación de información de fuentes abiertas como: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Reportes de amenazas públicos.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Blogs de seguridad.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Foros de ciberseguridad.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Análisis de vulnerabilidades.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D43104-3E8A-48BA-A587-0F4CACD3CF99}"/>
              </a:ext>
            </a:extLst>
          </p:cNvPr>
          <p:cNvSpPr/>
          <p:nvPr/>
        </p:nvSpPr>
        <p:spPr>
          <a:xfrm>
            <a:off x="7010399" y="5700827"/>
            <a:ext cx="5065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 Obtener inteligencia sobre amenazas emergentes y patrones de ataque de manera proactiva.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7838D9-4A4C-4B72-ADE4-D8573575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47" y="1115663"/>
            <a:ext cx="2417105" cy="24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4487625-FE3E-415B-9B03-8B5F3E67A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14AF4A-056B-4981-AADB-78B16C2C90C9}"/>
              </a:ext>
            </a:extLst>
          </p:cNvPr>
          <p:cNvSpPr/>
          <p:nvPr/>
        </p:nvSpPr>
        <p:spPr>
          <a:xfrm>
            <a:off x="7108076" y="179295"/>
            <a:ext cx="4942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Fuentes de Información Internas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B1C125-4481-4534-8B97-C72ECA350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17" y="4526740"/>
            <a:ext cx="4061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alt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Representadas por dispositivos como laptops y smartphones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74019D-2490-4870-B7C2-88B21905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70" y="794505"/>
            <a:ext cx="3896176" cy="2569670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2D070581-15D4-442F-9835-6FA2E6CBFC34}"/>
              </a:ext>
            </a:extLst>
          </p:cNvPr>
          <p:cNvSpPr/>
          <p:nvPr/>
        </p:nvSpPr>
        <p:spPr>
          <a:xfrm rot="17192956">
            <a:off x="340154" y="2353925"/>
            <a:ext cx="2281409" cy="239503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106858E-B407-4157-8FB7-CDB149A7DE84}"/>
              </a:ext>
            </a:extLst>
          </p:cNvPr>
          <p:cNvSpPr/>
          <p:nvPr/>
        </p:nvSpPr>
        <p:spPr>
          <a:xfrm>
            <a:off x="8029" y="5415371"/>
            <a:ext cx="7100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Incluye registros y monitoreo de actividad dentro de la organización, tales como: Registros de actividad de servidores.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Datos de firewalls y sistemas de detección de intrusos (IDS).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Eventos sospechosos detectados dentro de la red interna.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888A270-9F6D-4ACF-881C-0E13AB5B3F7B}"/>
              </a:ext>
            </a:extLst>
          </p:cNvPr>
          <p:cNvSpPr/>
          <p:nvPr/>
        </p:nvSpPr>
        <p:spPr>
          <a:xfrm>
            <a:off x="7664822" y="3926575"/>
            <a:ext cx="275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 Identificar ataques dentro de la organización a través del "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Hunting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378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865</Words>
  <Application>Microsoft Macintosh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Gill Sans</vt:lpstr>
      <vt:lpstr>Lato</vt:lpstr>
      <vt:lpstr>Wingdings</vt:lpstr>
      <vt:lpstr>Tema de Office</vt:lpstr>
      <vt:lpstr>1_Tema de Office</vt:lpstr>
      <vt:lpstr> BUSINESS ENABLEMENT</vt:lpstr>
      <vt:lpstr> BUSINESS ENABLEMENT</vt:lpstr>
      <vt:lpstr> BUSINESS ENABLEMENT</vt:lpstr>
      <vt:lpstr> BUSINESS ENABLEMENT</vt:lpstr>
      <vt:lpstr> Enablement BUSINESS ENABLEMENT</vt:lpstr>
      <vt:lpstr> Business Enablement BUSINESS ENABLEMENT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  <vt:lpstr>PowerPoint Presentation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Diego Granja</cp:lastModifiedBy>
  <cp:revision>28</cp:revision>
  <dcterms:created xsi:type="dcterms:W3CDTF">2024-12-23T18:19:30Z</dcterms:created>
  <dcterms:modified xsi:type="dcterms:W3CDTF">2025-03-19T20:19:29Z</dcterms:modified>
</cp:coreProperties>
</file>